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71"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ímdia">
    <p:bg>
      <p:bgRef idx="1002">
        <a:schemeClr val="bg2"/>
      </p:bgRef>
    </p:bg>
    <p:spTree>
      <p:nvGrpSpPr>
        <p:cNvPr id="1" name=""/>
        <p:cNvGrpSpPr/>
        <p:nvPr/>
      </p:nvGrpSpPr>
      <p:grpSpPr>
        <a:xfrm>
          <a:off x="0" y="0"/>
          <a:ext cx="0" cy="0"/>
          <a:chOff x="0" y="0"/>
          <a:chExt cx="0" cy="0"/>
        </a:xfrm>
      </p:grpSpPr>
      <p:sp>
        <p:nvSpPr>
          <p:cNvPr id="7" name="Szabadkézi sokszög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Szabadkézi sokszög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Cím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hu-HU" smtClean="0"/>
              <a:t>Mintacím szerkesztése</a:t>
            </a:r>
            <a:endParaRPr kumimoji="0" lang="en-US"/>
          </a:p>
        </p:txBody>
      </p:sp>
      <p:sp>
        <p:nvSpPr>
          <p:cNvPr id="17" name="Alcím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hu-HU" smtClean="0"/>
              <a:t>Alcím mintájának szerkesztése</a:t>
            </a:r>
            <a:endParaRPr kumimoji="0" lang="en-US"/>
          </a:p>
        </p:txBody>
      </p:sp>
      <p:sp>
        <p:nvSpPr>
          <p:cNvPr id="30" name="Dátum helye 29"/>
          <p:cNvSpPr>
            <a:spLocks noGrp="1"/>
          </p:cNvSpPr>
          <p:nvPr>
            <p:ph type="dt" sz="half" idx="10"/>
          </p:nvPr>
        </p:nvSpPr>
        <p:spPr/>
        <p:txBody>
          <a:bodyPr/>
          <a:lstStyle/>
          <a:p>
            <a:fld id="{D0D8E00A-1D1E-408D-AD46-E04C58E32304}" type="datetimeFigureOut">
              <a:rPr lang="hu-HU" smtClean="0"/>
              <a:pPr/>
              <a:t>2011.02.24.</a:t>
            </a:fld>
            <a:endParaRPr lang="hu-HU"/>
          </a:p>
        </p:txBody>
      </p:sp>
      <p:sp>
        <p:nvSpPr>
          <p:cNvPr id="19" name="Élőláb helye 18"/>
          <p:cNvSpPr>
            <a:spLocks noGrp="1"/>
          </p:cNvSpPr>
          <p:nvPr>
            <p:ph type="ftr" sz="quarter" idx="11"/>
          </p:nvPr>
        </p:nvSpPr>
        <p:spPr/>
        <p:txBody>
          <a:bodyPr/>
          <a:lstStyle/>
          <a:p>
            <a:endParaRPr lang="hu-HU"/>
          </a:p>
        </p:txBody>
      </p:sp>
      <p:sp>
        <p:nvSpPr>
          <p:cNvPr id="27" name="Dia számának helye 26"/>
          <p:cNvSpPr>
            <a:spLocks noGrp="1"/>
          </p:cNvSpPr>
          <p:nvPr>
            <p:ph type="sldNum" sz="quarter" idx="12"/>
          </p:nvPr>
        </p:nvSpPr>
        <p:spPr/>
        <p:txBody>
          <a:bodyPr/>
          <a:lstStyle/>
          <a:p>
            <a:fld id="{86CDF105-37B6-4123-A9D9-566D719B012D}" type="slidenum">
              <a:rPr lang="hu-HU" smtClean="0"/>
              <a:pPr/>
              <a:t>‹#›</a:t>
            </a:fld>
            <a:endParaRPr lang="hu-H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kumimoji="0" lang="hu-HU" smtClean="0"/>
              <a:t>Mintacím szerkesztése</a:t>
            </a:r>
            <a:endParaRPr kumimoji="0" lang="en-US"/>
          </a:p>
        </p:txBody>
      </p:sp>
      <p:sp>
        <p:nvSpPr>
          <p:cNvPr id="3" name="Függőleges szöveg helye 2"/>
          <p:cNvSpPr>
            <a:spLocks noGrp="1"/>
          </p:cNvSpPr>
          <p:nvPr>
            <p:ph type="body" orient="vert" idx="1"/>
          </p:nvPr>
        </p:nvSpPr>
        <p:spPr/>
        <p:txBody>
          <a:bodyPr vert="eaVer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fld id="{D0D8E00A-1D1E-408D-AD46-E04C58E32304}" type="datetimeFigureOut">
              <a:rPr lang="hu-HU" smtClean="0"/>
              <a:pPr/>
              <a:t>2011.02.24.</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86CDF105-37B6-4123-A9D9-566D719B012D}" type="slidenum">
              <a:rPr lang="hu-HU" smtClean="0"/>
              <a:pPr/>
              <a:t>‹#›</a:t>
            </a:fld>
            <a:endParaRPr lang="hu-H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kumimoji="0" lang="hu-HU" smtClean="0"/>
              <a:t>Mintacím szerkesztése</a:t>
            </a:r>
            <a:endParaRPr kumimoji="0" lang="en-US"/>
          </a:p>
        </p:txBody>
      </p:sp>
      <p:sp>
        <p:nvSpPr>
          <p:cNvPr id="3" name="Függőleges szöveg helye 2"/>
          <p:cNvSpPr>
            <a:spLocks noGrp="1"/>
          </p:cNvSpPr>
          <p:nvPr>
            <p:ph type="body" orient="vert" idx="1"/>
          </p:nvPr>
        </p:nvSpPr>
        <p:spPr>
          <a:xfrm>
            <a:off x="457200" y="274638"/>
            <a:ext cx="6019800" cy="5851525"/>
          </a:xfrm>
        </p:spPr>
        <p:txBody>
          <a:bodyPr vert="eaVer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fld id="{D0D8E00A-1D1E-408D-AD46-E04C58E32304}" type="datetimeFigureOut">
              <a:rPr lang="hu-HU" smtClean="0"/>
              <a:pPr/>
              <a:t>2011.02.24.</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86CDF105-37B6-4123-A9D9-566D719B012D}" type="slidenum">
              <a:rPr lang="hu-HU" smtClean="0"/>
              <a:pPr/>
              <a:t>‹#›</a:t>
            </a:fld>
            <a:endParaRPr lang="hu-H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lgn="l">
              <a:defRPr/>
            </a:lvl1pPr>
          </a:lstStyle>
          <a:p>
            <a:r>
              <a:rPr kumimoji="0" lang="hu-HU" smtClean="0"/>
              <a:t>Mintacím szerkesztése</a:t>
            </a:r>
            <a:endParaRPr kumimoji="0" lang="en-US"/>
          </a:p>
        </p:txBody>
      </p:sp>
      <p:sp>
        <p:nvSpPr>
          <p:cNvPr id="3" name="Tartalom helye 2"/>
          <p:cNvSpPr>
            <a:spLocks noGrp="1"/>
          </p:cNvSpPr>
          <p:nvPr>
            <p:ph idx="1"/>
          </p:nvPr>
        </p:nvSpPr>
        <p:spPr/>
        <p:txBody>
          <a:body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fld id="{D0D8E00A-1D1E-408D-AD46-E04C58E32304}" type="datetimeFigureOut">
              <a:rPr lang="hu-HU" smtClean="0"/>
              <a:pPr/>
              <a:t>2011.02.24.</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86CDF105-37B6-4123-A9D9-566D719B012D}" type="slidenum">
              <a:rPr lang="hu-HU" smtClean="0"/>
              <a:pPr/>
              <a:t>‹#›</a:t>
            </a:fld>
            <a:endParaRPr lang="hu-H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zakaszfejléc">
    <p:bg>
      <p:bgRef idx="1002">
        <a:schemeClr val="bg2"/>
      </p:bgRef>
    </p:bg>
    <p:spTree>
      <p:nvGrpSpPr>
        <p:cNvPr id="1" name=""/>
        <p:cNvGrpSpPr/>
        <p:nvPr/>
      </p:nvGrpSpPr>
      <p:grpSpPr>
        <a:xfrm>
          <a:off x="0" y="0"/>
          <a:ext cx="0" cy="0"/>
          <a:chOff x="0" y="0"/>
          <a:chExt cx="0" cy="0"/>
        </a:xfrm>
      </p:grpSpPr>
      <p:sp>
        <p:nvSpPr>
          <p:cNvPr id="7" name="Szabadkézi sokszög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Szabadkézi sokszög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Cím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hu-HU" smtClean="0"/>
              <a:t>Mintacím szerkesztése</a:t>
            </a:r>
            <a:endParaRPr kumimoji="0" lang="en-US"/>
          </a:p>
        </p:txBody>
      </p:sp>
      <p:sp>
        <p:nvSpPr>
          <p:cNvPr id="3" name="Szöveg helye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hu-HU" smtClean="0"/>
              <a:t>Mintaszöveg szerkesztése</a:t>
            </a:r>
          </a:p>
        </p:txBody>
      </p:sp>
      <p:sp>
        <p:nvSpPr>
          <p:cNvPr id="4" name="Dátum helye 3"/>
          <p:cNvSpPr>
            <a:spLocks noGrp="1"/>
          </p:cNvSpPr>
          <p:nvPr>
            <p:ph type="dt" sz="half" idx="10"/>
          </p:nvPr>
        </p:nvSpPr>
        <p:spPr/>
        <p:txBody>
          <a:bodyPr/>
          <a:lstStyle/>
          <a:p>
            <a:fld id="{D0D8E00A-1D1E-408D-AD46-E04C58E32304}" type="datetimeFigureOut">
              <a:rPr lang="hu-HU" smtClean="0"/>
              <a:pPr/>
              <a:t>2011.02.24.</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86CDF105-37B6-4123-A9D9-566D719B012D}" type="slidenum">
              <a:rPr lang="hu-HU" smtClean="0"/>
              <a:pPr/>
              <a:t>‹#›</a:t>
            </a:fld>
            <a:endParaRPr lang="hu-H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a:xfrm>
            <a:off x="457200" y="274638"/>
            <a:ext cx="7467600" cy="1143000"/>
          </a:xfrm>
        </p:spPr>
        <p:txBody>
          <a:bodyPr/>
          <a:lstStyle/>
          <a:p>
            <a:r>
              <a:rPr kumimoji="0" lang="hu-HU" smtClean="0"/>
              <a:t>Mintacím szerkesztése</a:t>
            </a:r>
            <a:endParaRPr kumimoji="0" lang="en-US"/>
          </a:p>
        </p:txBody>
      </p:sp>
      <p:sp>
        <p:nvSpPr>
          <p:cNvPr id="3" name="Tartalom helye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Tartalom helye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5" name="Dátum helye 4"/>
          <p:cNvSpPr>
            <a:spLocks noGrp="1"/>
          </p:cNvSpPr>
          <p:nvPr>
            <p:ph type="dt" sz="half" idx="10"/>
          </p:nvPr>
        </p:nvSpPr>
        <p:spPr/>
        <p:txBody>
          <a:bodyPr/>
          <a:lstStyle/>
          <a:p>
            <a:fld id="{D0D8E00A-1D1E-408D-AD46-E04C58E32304}" type="datetimeFigureOut">
              <a:rPr lang="hu-HU" smtClean="0"/>
              <a:pPr/>
              <a:t>2011.02.24.</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86CDF105-37B6-4123-A9D9-566D719B012D}" type="slidenum">
              <a:rPr lang="hu-HU" smtClean="0"/>
              <a:pPr/>
              <a:t>‹#›</a:t>
            </a:fld>
            <a:endParaRPr lang="hu-H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8229600" cy="1143000"/>
          </a:xfrm>
        </p:spPr>
        <p:txBody>
          <a:bodyPr anchor="ctr"/>
          <a:lstStyle>
            <a:lvl1pPr>
              <a:defRPr/>
            </a:lvl1pPr>
          </a:lstStyle>
          <a:p>
            <a:r>
              <a:rPr kumimoji="0" lang="hu-HU" smtClean="0"/>
              <a:t>Mintacím szerkesztése</a:t>
            </a:r>
            <a:endParaRPr kumimoji="0" lang="en-US"/>
          </a:p>
        </p:txBody>
      </p:sp>
      <p:sp>
        <p:nvSpPr>
          <p:cNvPr id="3" name="Szöveg helye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hu-HU" smtClean="0"/>
              <a:t>Mintaszöveg szerkesztése</a:t>
            </a:r>
          </a:p>
        </p:txBody>
      </p:sp>
      <p:sp>
        <p:nvSpPr>
          <p:cNvPr id="4" name="Szöveg helye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hu-HU" smtClean="0"/>
              <a:t>Mintaszöveg szerkesztése</a:t>
            </a:r>
          </a:p>
        </p:txBody>
      </p:sp>
      <p:sp>
        <p:nvSpPr>
          <p:cNvPr id="5" name="Tartalom helye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6" name="Tartalom helye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7" name="Dátum helye 6"/>
          <p:cNvSpPr>
            <a:spLocks noGrp="1"/>
          </p:cNvSpPr>
          <p:nvPr>
            <p:ph type="dt" sz="half" idx="10"/>
          </p:nvPr>
        </p:nvSpPr>
        <p:spPr/>
        <p:txBody>
          <a:bodyPr/>
          <a:lstStyle/>
          <a:p>
            <a:fld id="{D0D8E00A-1D1E-408D-AD46-E04C58E32304}" type="datetimeFigureOut">
              <a:rPr lang="hu-HU" smtClean="0"/>
              <a:pPr/>
              <a:t>2011.02.24.</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86CDF105-37B6-4123-A9D9-566D719B012D}" type="slidenum">
              <a:rPr lang="hu-HU" smtClean="0"/>
              <a:pPr/>
              <a:t>‹#›</a:t>
            </a:fld>
            <a:endParaRPr lang="hu-H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a:xfrm>
            <a:off x="457200" y="274320"/>
            <a:ext cx="7470648" cy="1143000"/>
          </a:xfrm>
        </p:spPr>
        <p:txBody>
          <a:bodyPr anchor="ctr"/>
          <a:lstStyle>
            <a:lvl1pPr algn="l">
              <a:defRPr sz="4600"/>
            </a:lvl1pPr>
          </a:lstStyle>
          <a:p>
            <a:r>
              <a:rPr kumimoji="0" lang="hu-HU" smtClean="0"/>
              <a:t>Mintacím szerkesztése</a:t>
            </a:r>
            <a:endParaRPr kumimoji="0" lang="en-US"/>
          </a:p>
        </p:txBody>
      </p:sp>
      <p:sp>
        <p:nvSpPr>
          <p:cNvPr id="7" name="Dátum helye 6"/>
          <p:cNvSpPr>
            <a:spLocks noGrp="1"/>
          </p:cNvSpPr>
          <p:nvPr>
            <p:ph type="dt" sz="half" idx="10"/>
          </p:nvPr>
        </p:nvSpPr>
        <p:spPr/>
        <p:txBody>
          <a:bodyPr/>
          <a:lstStyle/>
          <a:p>
            <a:fld id="{D0D8E00A-1D1E-408D-AD46-E04C58E32304}" type="datetimeFigureOut">
              <a:rPr lang="hu-HU" smtClean="0"/>
              <a:pPr/>
              <a:t>2011.02.24.</a:t>
            </a:fld>
            <a:endParaRPr lang="hu-HU"/>
          </a:p>
        </p:txBody>
      </p:sp>
      <p:sp>
        <p:nvSpPr>
          <p:cNvPr id="8" name="Dia számának helye 7"/>
          <p:cNvSpPr>
            <a:spLocks noGrp="1"/>
          </p:cNvSpPr>
          <p:nvPr>
            <p:ph type="sldNum" sz="quarter" idx="11"/>
          </p:nvPr>
        </p:nvSpPr>
        <p:spPr/>
        <p:txBody>
          <a:bodyPr/>
          <a:lstStyle/>
          <a:p>
            <a:fld id="{86CDF105-37B6-4123-A9D9-566D719B012D}" type="slidenum">
              <a:rPr lang="hu-HU" smtClean="0"/>
              <a:pPr/>
              <a:t>‹#›</a:t>
            </a:fld>
            <a:endParaRPr lang="hu-HU"/>
          </a:p>
        </p:txBody>
      </p:sp>
      <p:sp>
        <p:nvSpPr>
          <p:cNvPr id="9" name="Élőláb helye 8"/>
          <p:cNvSpPr>
            <a:spLocks noGrp="1"/>
          </p:cNvSpPr>
          <p:nvPr>
            <p:ph type="ftr" sz="quarter" idx="12"/>
          </p:nvPr>
        </p:nvSpPr>
        <p:spPr/>
        <p:txBody>
          <a:bodyPr/>
          <a:lstStyle/>
          <a:p>
            <a:endParaRPr lang="hu-H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D0D8E00A-1D1E-408D-AD46-E04C58E32304}" type="datetimeFigureOut">
              <a:rPr lang="hu-HU" smtClean="0"/>
              <a:pPr/>
              <a:t>2011.02.24.</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86CDF105-37B6-4123-A9D9-566D719B012D}" type="slidenum">
              <a:rPr lang="hu-HU" smtClean="0"/>
              <a:pPr/>
              <a:t>‹#›</a:t>
            </a:fld>
            <a:endParaRPr lang="hu-H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hu-HU" smtClean="0"/>
              <a:t>Mintacím szerkesztése</a:t>
            </a:r>
            <a:endParaRPr kumimoji="0" lang="en-US"/>
          </a:p>
        </p:txBody>
      </p:sp>
      <p:sp>
        <p:nvSpPr>
          <p:cNvPr id="3" name="Szöveg hely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hu-HU" smtClean="0"/>
              <a:t>Mintaszöveg szerkesztése</a:t>
            </a:r>
          </a:p>
        </p:txBody>
      </p:sp>
      <p:sp>
        <p:nvSpPr>
          <p:cNvPr id="4" name="Tartalom helye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5" name="Dátum helye 4"/>
          <p:cNvSpPr>
            <a:spLocks noGrp="1"/>
          </p:cNvSpPr>
          <p:nvPr>
            <p:ph type="dt" sz="half" idx="10"/>
          </p:nvPr>
        </p:nvSpPr>
        <p:spPr/>
        <p:txBody>
          <a:bodyPr/>
          <a:lstStyle/>
          <a:p>
            <a:fld id="{D0D8E00A-1D1E-408D-AD46-E04C58E32304}" type="datetimeFigureOut">
              <a:rPr lang="hu-HU" smtClean="0"/>
              <a:pPr/>
              <a:t>2011.02.24.</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a:xfrm>
            <a:off x="8156448" y="6422064"/>
            <a:ext cx="762000" cy="365125"/>
          </a:xfrm>
        </p:spPr>
        <p:txBody>
          <a:bodyPr/>
          <a:lstStyle/>
          <a:p>
            <a:fld id="{86CDF105-37B6-4123-A9D9-566D719B012D}" type="slidenum">
              <a:rPr lang="hu-HU" smtClean="0"/>
              <a:pPr/>
              <a:t>‹#›</a:t>
            </a:fld>
            <a:endParaRPr lang="hu-H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hu-HU" smtClean="0"/>
              <a:t>Mintacím szerkesztése</a:t>
            </a:r>
            <a:endParaRPr kumimoji="0" lang="en-US"/>
          </a:p>
        </p:txBody>
      </p:sp>
      <p:sp>
        <p:nvSpPr>
          <p:cNvPr id="3" name="Kép helye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hu-HU" smtClean="0"/>
              <a:t>Kép beszúrásához kattintson az ikonra</a:t>
            </a:r>
            <a:endParaRPr kumimoji="0" lang="en-US" dirty="0"/>
          </a:p>
        </p:txBody>
      </p:sp>
      <p:sp>
        <p:nvSpPr>
          <p:cNvPr id="4" name="Szöveg hely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hu-HU" smtClean="0"/>
              <a:t>Mintaszöveg szerkesztése</a:t>
            </a:r>
          </a:p>
        </p:txBody>
      </p:sp>
      <p:sp>
        <p:nvSpPr>
          <p:cNvPr id="5" name="Dátum helye 4"/>
          <p:cNvSpPr>
            <a:spLocks noGrp="1"/>
          </p:cNvSpPr>
          <p:nvPr>
            <p:ph type="dt" sz="half" idx="10"/>
          </p:nvPr>
        </p:nvSpPr>
        <p:spPr>
          <a:xfrm>
            <a:off x="457200" y="6422064"/>
            <a:ext cx="2133600" cy="365125"/>
          </a:xfrm>
        </p:spPr>
        <p:txBody>
          <a:bodyPr/>
          <a:lstStyle/>
          <a:p>
            <a:fld id="{D0D8E00A-1D1E-408D-AD46-E04C58E32304}" type="datetimeFigureOut">
              <a:rPr lang="hu-HU" smtClean="0"/>
              <a:pPr/>
              <a:t>2011.02.24.</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86CDF105-37B6-4123-A9D9-566D719B012D}" type="slidenum">
              <a:rPr lang="hu-HU" smtClean="0"/>
              <a:pPr/>
              <a:t>‹#›</a:t>
            </a:fld>
            <a:endParaRPr lang="hu-H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Szabadkézi sokszög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Szabadkézi sokszög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Cím helye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hu-HU" smtClean="0"/>
              <a:t>Mintacím szerkesztése</a:t>
            </a:r>
            <a:endParaRPr kumimoji="0" lang="en-US"/>
          </a:p>
        </p:txBody>
      </p:sp>
      <p:sp>
        <p:nvSpPr>
          <p:cNvPr id="30" name="Szöveg helye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hu-HU" smtClean="0"/>
              <a:t>Mintaszöveg szerkesztése</a:t>
            </a:r>
          </a:p>
          <a:p>
            <a:pPr lvl="1" eaLnBrk="1" latinLnBrk="0" hangingPunct="1"/>
            <a:r>
              <a:rPr kumimoji="0" lang="hu-HU" smtClean="0"/>
              <a:t>Második szint</a:t>
            </a:r>
          </a:p>
          <a:p>
            <a:pPr lvl="2" eaLnBrk="1" latinLnBrk="0" hangingPunct="1"/>
            <a:r>
              <a:rPr kumimoji="0" lang="hu-HU" smtClean="0"/>
              <a:t>Harmadik szint</a:t>
            </a:r>
          </a:p>
          <a:p>
            <a:pPr lvl="3" eaLnBrk="1" latinLnBrk="0" hangingPunct="1"/>
            <a:r>
              <a:rPr kumimoji="0" lang="hu-HU" smtClean="0"/>
              <a:t>Negyedik szint</a:t>
            </a:r>
          </a:p>
          <a:p>
            <a:pPr lvl="4" eaLnBrk="1" latinLnBrk="0" hangingPunct="1"/>
            <a:r>
              <a:rPr kumimoji="0" lang="hu-HU" smtClean="0"/>
              <a:t>Ötödik szint</a:t>
            </a:r>
            <a:endParaRPr kumimoji="0" lang="en-US"/>
          </a:p>
        </p:txBody>
      </p:sp>
      <p:sp>
        <p:nvSpPr>
          <p:cNvPr id="10" name="Dátum helye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D0D8E00A-1D1E-408D-AD46-E04C58E32304}" type="datetimeFigureOut">
              <a:rPr lang="hu-HU" smtClean="0"/>
              <a:pPr/>
              <a:t>2011.02.24.</a:t>
            </a:fld>
            <a:endParaRPr lang="hu-HU"/>
          </a:p>
        </p:txBody>
      </p:sp>
      <p:sp>
        <p:nvSpPr>
          <p:cNvPr id="22" name="Élőláb helye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hu-HU"/>
          </a:p>
        </p:txBody>
      </p:sp>
      <p:sp>
        <p:nvSpPr>
          <p:cNvPr id="18" name="Dia számának helye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86CDF105-37B6-4123-A9D9-566D719B012D}" type="slidenum">
              <a:rPr lang="hu-HU" smtClean="0"/>
              <a:pPr/>
              <a:t>‹#›</a:t>
            </a:fld>
            <a:endParaRPr lang="hu-HU"/>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descr="800px-Giant_photovoltaic_array.jpg"/>
          <p:cNvPicPr>
            <a:picLocks noChangeAspect="1"/>
          </p:cNvPicPr>
          <p:nvPr/>
        </p:nvPicPr>
        <p:blipFill>
          <a:blip r:embed="rId2" cstate="print"/>
          <a:stretch>
            <a:fillRect/>
          </a:stretch>
        </p:blipFill>
        <p:spPr>
          <a:xfrm>
            <a:off x="1" y="-107181"/>
            <a:ext cx="9143999" cy="6965181"/>
          </a:xfrm>
          <a:prstGeom prst="rect">
            <a:avLst/>
          </a:prstGeom>
        </p:spPr>
      </p:pic>
      <p:sp>
        <p:nvSpPr>
          <p:cNvPr id="2" name="Cím 1"/>
          <p:cNvSpPr>
            <a:spLocks noGrp="1"/>
          </p:cNvSpPr>
          <p:nvPr>
            <p:ph type="ctrTitle"/>
          </p:nvPr>
        </p:nvSpPr>
        <p:spPr>
          <a:xfrm>
            <a:off x="533400" y="1371600"/>
            <a:ext cx="6324616" cy="1485896"/>
          </a:xfrm>
        </p:spPr>
        <p:txBody>
          <a:bodyPr/>
          <a:lstStyle/>
          <a:p>
            <a:r>
              <a:rPr lang="hu-HU" dirty="0" err="1" smtClean="0">
                <a:effectLst>
                  <a:outerShdw blurRad="38100" dist="38100" dir="2700000" algn="tl">
                    <a:srgbClr val="000000">
                      <a:alpha val="43137"/>
                    </a:srgbClr>
                  </a:outerShdw>
                </a:effectLst>
                <a:latin typeface="Arial" pitchFamily="34" charset="0"/>
                <a:cs typeface="Arial" pitchFamily="34" charset="0"/>
              </a:rPr>
              <a:t>Solar</a:t>
            </a:r>
            <a:r>
              <a:rPr lang="hu-HU" dirty="0" smtClean="0">
                <a:effectLst>
                  <a:outerShdw blurRad="38100" dist="38100" dir="2700000" algn="tl">
                    <a:srgbClr val="000000">
                      <a:alpha val="43137"/>
                    </a:srgbClr>
                  </a:outerShdw>
                </a:effectLst>
              </a:rPr>
              <a:t> </a:t>
            </a:r>
            <a:r>
              <a:rPr lang="hu-HU" dirty="0" err="1" smtClean="0">
                <a:effectLst>
                  <a:outerShdw blurRad="38100" dist="38100" dir="2700000" algn="tl">
                    <a:srgbClr val="000000">
                      <a:alpha val="43137"/>
                    </a:srgbClr>
                  </a:outerShdw>
                </a:effectLst>
                <a:latin typeface="Arial" pitchFamily="34" charset="0"/>
                <a:cs typeface="Arial" pitchFamily="34" charset="0"/>
              </a:rPr>
              <a:t>energy</a:t>
            </a:r>
            <a:endParaRPr lang="hu-HU" dirty="0">
              <a:effectLst>
                <a:outerShdw blurRad="38100" dist="38100" dir="2700000" algn="tl">
                  <a:srgbClr val="000000">
                    <a:alpha val="43137"/>
                  </a:srgbClr>
                </a:outerShdw>
              </a:effectLst>
              <a:latin typeface="Arial" pitchFamily="34" charset="0"/>
              <a:cs typeface="Arial" pitchFamily="34" charset="0"/>
            </a:endParaRPr>
          </a:p>
        </p:txBody>
      </p:sp>
      <p:sp>
        <p:nvSpPr>
          <p:cNvPr id="3" name="Alcím 2"/>
          <p:cNvSpPr>
            <a:spLocks noGrp="1"/>
          </p:cNvSpPr>
          <p:nvPr>
            <p:ph type="subTitle" idx="1"/>
          </p:nvPr>
        </p:nvSpPr>
        <p:spPr>
          <a:xfrm>
            <a:off x="785786" y="5929330"/>
            <a:ext cx="7215238" cy="928670"/>
          </a:xfrm>
          <a:solidFill>
            <a:schemeClr val="tx1">
              <a:lumMod val="95000"/>
            </a:schemeClr>
          </a:solidFill>
        </p:spPr>
        <p:txBody>
          <a:bodyPr>
            <a:normAutofit/>
          </a:bodyPr>
          <a:lstStyle/>
          <a:p>
            <a:r>
              <a:rPr lang="en-US" sz="2400" dirty="0" err="1" smtClean="0">
                <a:solidFill>
                  <a:schemeClr val="accent3">
                    <a:lumMod val="75000"/>
                  </a:schemeClr>
                </a:solidFill>
              </a:rPr>
              <a:t>Nellis</a:t>
            </a:r>
            <a:r>
              <a:rPr lang="en-US" sz="2400" dirty="0" smtClean="0">
                <a:solidFill>
                  <a:schemeClr val="accent3">
                    <a:lumMod val="75000"/>
                  </a:schemeClr>
                </a:solidFill>
              </a:rPr>
              <a:t> Solar Power Plant in the United States, the largest photovoltaic</a:t>
            </a:r>
            <a:r>
              <a:rPr lang="hu-HU" sz="2400" dirty="0" smtClean="0">
                <a:solidFill>
                  <a:schemeClr val="accent3">
                    <a:lumMod val="75000"/>
                  </a:schemeClr>
                </a:solidFill>
              </a:rPr>
              <a:t> </a:t>
            </a:r>
            <a:r>
              <a:rPr lang="en-US" sz="2400" dirty="0" smtClean="0">
                <a:solidFill>
                  <a:schemeClr val="accent3">
                    <a:lumMod val="75000"/>
                  </a:schemeClr>
                </a:solidFill>
              </a:rPr>
              <a:t>power plant in North America </a:t>
            </a:r>
            <a:r>
              <a:rPr lang="en-US" dirty="0" smtClean="0"/>
              <a:t>.</a:t>
            </a:r>
            <a:endParaRPr lang="hu-H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714348" y="4429132"/>
            <a:ext cx="7358114" cy="1571628"/>
          </a:xfrm>
        </p:spPr>
        <p:txBody>
          <a:bodyPr>
            <a:noAutofit/>
          </a:bodyPr>
          <a:lstStyle/>
          <a:p>
            <a:r>
              <a:rPr lang="en-US" sz="2400" dirty="0" smtClean="0"/>
              <a:t>Australia hosts the World Solar Challenge</a:t>
            </a:r>
            <a:r>
              <a:rPr lang="hu-HU" sz="2400" dirty="0" smtClean="0"/>
              <a:t> </a:t>
            </a:r>
            <a:r>
              <a:rPr lang="en-US" sz="2400" dirty="0" smtClean="0"/>
              <a:t>where solar cars like the Nuna3 race through a 3,021 km (1,877 mi) course from Darwin to Adelaide.</a:t>
            </a:r>
            <a:endParaRPr lang="hu-HU" sz="2400" dirty="0"/>
          </a:p>
        </p:txBody>
      </p:sp>
      <p:pic>
        <p:nvPicPr>
          <p:cNvPr id="4" name="Tartalom helye 3" descr="659px-Nuna3Team.JPG"/>
          <p:cNvPicPr>
            <a:picLocks noGrp="1" noChangeAspect="1"/>
          </p:cNvPicPr>
          <p:nvPr>
            <p:ph idx="1"/>
          </p:nvPr>
        </p:nvPicPr>
        <p:blipFill>
          <a:blip r:embed="rId2" cstate="print"/>
          <a:stretch>
            <a:fillRect/>
          </a:stretch>
        </p:blipFill>
        <p:spPr>
          <a:xfrm>
            <a:off x="1000100" y="428604"/>
            <a:ext cx="4143404" cy="3766159"/>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err="1" smtClean="0">
                <a:solidFill>
                  <a:srgbClr val="FFFF00"/>
                </a:solidFill>
              </a:rPr>
              <a:t>Solar</a:t>
            </a:r>
            <a:r>
              <a:rPr lang="hu-HU" dirty="0" smtClean="0">
                <a:solidFill>
                  <a:srgbClr val="FFFF00"/>
                </a:solidFill>
              </a:rPr>
              <a:t> </a:t>
            </a:r>
            <a:r>
              <a:rPr lang="hu-HU" dirty="0" err="1" smtClean="0">
                <a:solidFill>
                  <a:srgbClr val="FFFF00"/>
                </a:solidFill>
              </a:rPr>
              <a:t>airplanes</a:t>
            </a:r>
            <a:endParaRPr lang="hu-HU" dirty="0">
              <a:solidFill>
                <a:srgbClr val="FFFF00"/>
              </a:solidFill>
            </a:endParaRPr>
          </a:p>
        </p:txBody>
      </p:sp>
      <p:sp>
        <p:nvSpPr>
          <p:cNvPr id="3" name="Tartalom helye 2"/>
          <p:cNvSpPr>
            <a:spLocks noGrp="1"/>
          </p:cNvSpPr>
          <p:nvPr>
            <p:ph idx="1"/>
          </p:nvPr>
        </p:nvSpPr>
        <p:spPr/>
        <p:txBody>
          <a:bodyPr>
            <a:normAutofit fontScale="77500" lnSpcReduction="20000"/>
          </a:bodyPr>
          <a:lstStyle/>
          <a:p>
            <a:r>
              <a:rPr lang="hu-HU" dirty="0" smtClean="0"/>
              <a:t>I</a:t>
            </a:r>
            <a:r>
              <a:rPr lang="en-US" dirty="0" smtClean="0"/>
              <a:t>n 1974, the unmanned </a:t>
            </a:r>
            <a:r>
              <a:rPr lang="en-US" dirty="0" err="1" smtClean="0"/>
              <a:t>AstroFlight</a:t>
            </a:r>
            <a:r>
              <a:rPr lang="en-US" dirty="0" smtClean="0"/>
              <a:t> Sunrise plane made the first solar flight. On 29 April 1979, </a:t>
            </a:r>
            <a:r>
              <a:rPr lang="en-US" dirty="0" err="1" smtClean="0"/>
              <a:t>the</a:t>
            </a:r>
            <a:r>
              <a:rPr lang="en-US" i="1" dirty="0" err="1" smtClean="0"/>
              <a:t>Solar</a:t>
            </a:r>
            <a:r>
              <a:rPr lang="en-US" i="1" dirty="0" smtClean="0"/>
              <a:t> Riser</a:t>
            </a:r>
            <a:r>
              <a:rPr lang="hu-HU" dirty="0" smtClean="0"/>
              <a:t> </a:t>
            </a:r>
            <a:r>
              <a:rPr lang="en-US" dirty="0" smtClean="0"/>
              <a:t>made the first flight in a solar powered, fully controlled, man carrying flying machine, reaching an altitude of 40 feet (12 m). In 1980, the </a:t>
            </a:r>
            <a:r>
              <a:rPr lang="en-US" i="1" dirty="0" err="1" smtClean="0"/>
              <a:t>Gossame</a:t>
            </a:r>
            <a:r>
              <a:rPr lang="hu-HU" i="1" dirty="0" smtClean="0"/>
              <a:t>r</a:t>
            </a:r>
            <a:r>
              <a:rPr lang="en-US" i="1" dirty="0" smtClean="0"/>
              <a:t> Penguin</a:t>
            </a:r>
            <a:r>
              <a:rPr lang="en-US" dirty="0" smtClean="0"/>
              <a:t> made the first piloted flights powered solely by </a:t>
            </a:r>
            <a:r>
              <a:rPr lang="en-US" dirty="0" err="1" smtClean="0"/>
              <a:t>photovoltaics</a:t>
            </a:r>
            <a:r>
              <a:rPr lang="en-US" dirty="0" smtClean="0"/>
              <a:t>. This was quickly followed by the </a:t>
            </a:r>
            <a:r>
              <a:rPr lang="en-US" i="1" dirty="0" smtClean="0"/>
              <a:t>Solar Challenger</a:t>
            </a:r>
            <a:r>
              <a:rPr lang="en-US" dirty="0" smtClean="0"/>
              <a:t> which crossed the English Channel in July 1981. In 1990 Eric Scott Raymond in 21 hops flew from California to North Carolina using solar power. Developments then turned back to unmanned aerial vehicles (UAV) with the </a:t>
            </a:r>
            <a:r>
              <a:rPr lang="en-US" i="1" dirty="0" smtClean="0"/>
              <a:t>Pathfinder</a:t>
            </a:r>
            <a:r>
              <a:rPr lang="en-US" dirty="0" smtClean="0"/>
              <a:t> (1997) and subsequent designs, culminating in the </a:t>
            </a:r>
            <a:r>
              <a:rPr lang="en-US" i="1" dirty="0" smtClean="0"/>
              <a:t>Helios</a:t>
            </a:r>
            <a:r>
              <a:rPr lang="hu-HU" i="1" dirty="0" smtClean="0"/>
              <a:t>.</a:t>
            </a:r>
            <a:r>
              <a:rPr lang="en-US" dirty="0" smtClean="0"/>
              <a:t> </a:t>
            </a:r>
            <a:endParaRPr lang="hu-H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500034" y="5357826"/>
            <a:ext cx="7467600" cy="1143000"/>
          </a:xfrm>
        </p:spPr>
        <p:txBody>
          <a:bodyPr>
            <a:normAutofit/>
          </a:bodyPr>
          <a:lstStyle/>
          <a:p>
            <a:r>
              <a:rPr lang="en-US" sz="3200" dirty="0" smtClean="0"/>
              <a:t>Helios UAV in solar powered flight</a:t>
            </a:r>
            <a:endParaRPr lang="hu-HU" sz="3200" dirty="0"/>
          </a:p>
        </p:txBody>
      </p:sp>
      <p:pic>
        <p:nvPicPr>
          <p:cNvPr id="4" name="Tartalom helye 3" descr="800px-Helios_in_flight.jpg"/>
          <p:cNvPicPr>
            <a:picLocks noGrp="1" noChangeAspect="1"/>
          </p:cNvPicPr>
          <p:nvPr>
            <p:ph idx="1"/>
          </p:nvPr>
        </p:nvPicPr>
        <p:blipFill>
          <a:blip r:embed="rId2" cstate="print"/>
          <a:stretch>
            <a:fillRect/>
          </a:stretch>
        </p:blipFill>
        <p:spPr>
          <a:xfrm>
            <a:off x="357158" y="214289"/>
            <a:ext cx="7072362" cy="4689085"/>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42844" y="4286256"/>
            <a:ext cx="7467600" cy="989034"/>
          </a:xfrm>
        </p:spPr>
        <p:txBody>
          <a:bodyPr>
            <a:normAutofit/>
          </a:bodyPr>
          <a:lstStyle/>
          <a:p>
            <a:r>
              <a:rPr lang="hu-HU" sz="2000" dirty="0" smtClean="0"/>
              <a:t>The </a:t>
            </a:r>
            <a:r>
              <a:rPr lang="hu-HU" sz="2000" dirty="0" err="1" smtClean="0"/>
              <a:t>solar</a:t>
            </a:r>
            <a:r>
              <a:rPr lang="hu-HU" sz="2000" dirty="0" smtClean="0"/>
              <a:t> </a:t>
            </a:r>
            <a:r>
              <a:rPr lang="hu-HU" sz="2000" dirty="0" err="1" smtClean="0"/>
              <a:t>cells</a:t>
            </a:r>
            <a:r>
              <a:rPr lang="hu-HU" sz="2000" dirty="0" smtClean="0"/>
              <a:t> </a:t>
            </a:r>
            <a:r>
              <a:rPr lang="hu-HU" sz="2000" dirty="0" err="1" smtClean="0"/>
              <a:t>applied</a:t>
            </a:r>
            <a:r>
              <a:rPr lang="hu-HU" sz="2000" dirty="0" smtClean="0"/>
              <a:t> </a:t>
            </a:r>
            <a:r>
              <a:rPr lang="hu-HU" sz="2000" dirty="0" err="1" smtClean="0"/>
              <a:t>in</a:t>
            </a:r>
            <a:r>
              <a:rPr lang="hu-HU" sz="2000" dirty="0" smtClean="0"/>
              <a:t> </a:t>
            </a:r>
            <a:r>
              <a:rPr lang="hu-HU" sz="2000" dirty="0" err="1" smtClean="0"/>
              <a:t>space</a:t>
            </a:r>
            <a:r>
              <a:rPr lang="hu-HU" sz="2000" dirty="0" smtClean="0"/>
              <a:t> </a:t>
            </a:r>
            <a:r>
              <a:rPr lang="hu-HU" sz="2000" dirty="0" err="1" smtClean="0"/>
              <a:t>research</a:t>
            </a:r>
            <a:r>
              <a:rPr lang="hu-HU" sz="2000" dirty="0" smtClean="0"/>
              <a:t>.(</a:t>
            </a:r>
            <a:r>
              <a:rPr lang="hu-HU" sz="2000" dirty="0" err="1" smtClean="0"/>
              <a:t>Mir</a:t>
            </a:r>
            <a:r>
              <a:rPr lang="hu-HU" sz="2000" dirty="0" smtClean="0"/>
              <a:t> </a:t>
            </a:r>
            <a:r>
              <a:rPr lang="hu-HU" sz="2000" dirty="0" err="1" smtClean="0"/>
              <a:t>space</a:t>
            </a:r>
            <a:r>
              <a:rPr lang="hu-HU" sz="2000" dirty="0" smtClean="0"/>
              <a:t> </a:t>
            </a:r>
            <a:r>
              <a:rPr lang="hu-HU" sz="2000" dirty="0" err="1" smtClean="0"/>
              <a:t>station</a:t>
            </a:r>
            <a:r>
              <a:rPr lang="hu-HU" sz="2000" dirty="0" smtClean="0"/>
              <a:t> and </a:t>
            </a:r>
            <a:br>
              <a:rPr lang="hu-HU" sz="2000" dirty="0" smtClean="0"/>
            </a:br>
            <a:r>
              <a:rPr lang="hu-HU" sz="2000" dirty="0" err="1" smtClean="0"/>
              <a:t>Soyuz</a:t>
            </a:r>
            <a:r>
              <a:rPr lang="hu-HU" sz="2000" dirty="0" smtClean="0"/>
              <a:t> </a:t>
            </a:r>
            <a:r>
              <a:rPr lang="hu-HU" sz="2000" dirty="0" err="1" smtClean="0"/>
              <a:t>spacecraft</a:t>
            </a:r>
            <a:r>
              <a:rPr lang="hu-HU" sz="2000" dirty="0" smtClean="0"/>
              <a:t>) </a:t>
            </a:r>
            <a:endParaRPr lang="hu-HU" sz="2000" dirty="0"/>
          </a:p>
        </p:txBody>
      </p:sp>
      <p:pic>
        <p:nvPicPr>
          <p:cNvPr id="4" name="Tartalom helye 3" descr="626px-Mir_on_12_June_1998edit1.jpg"/>
          <p:cNvPicPr>
            <a:picLocks noGrp="1" noChangeAspect="1"/>
          </p:cNvPicPr>
          <p:nvPr>
            <p:ph idx="1"/>
          </p:nvPr>
        </p:nvPicPr>
        <p:blipFill>
          <a:blip r:embed="rId2" cstate="print"/>
          <a:stretch>
            <a:fillRect/>
          </a:stretch>
        </p:blipFill>
        <p:spPr>
          <a:xfrm>
            <a:off x="285720" y="285727"/>
            <a:ext cx="4000528" cy="3827983"/>
          </a:xfrm>
        </p:spPr>
      </p:pic>
      <p:pic>
        <p:nvPicPr>
          <p:cNvPr id="5" name="Kép 4" descr="soyuzapproach_iss.jpg"/>
          <p:cNvPicPr>
            <a:picLocks noChangeAspect="1"/>
          </p:cNvPicPr>
          <p:nvPr/>
        </p:nvPicPr>
        <p:blipFill>
          <a:blip r:embed="rId3" cstate="print"/>
          <a:stretch>
            <a:fillRect/>
          </a:stretch>
        </p:blipFill>
        <p:spPr>
          <a:xfrm>
            <a:off x="4429124" y="571480"/>
            <a:ext cx="4476781" cy="3357586"/>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artalom helye 5" descr="solar_panel.jpg"/>
          <p:cNvPicPr>
            <a:picLocks noGrp="1" noChangeAspect="1"/>
          </p:cNvPicPr>
          <p:nvPr>
            <p:ph idx="1"/>
          </p:nvPr>
        </p:nvPicPr>
        <p:blipFill>
          <a:blip r:embed="rId2" cstate="print"/>
          <a:stretch>
            <a:fillRect/>
          </a:stretch>
        </p:blipFill>
        <p:spPr>
          <a:xfrm>
            <a:off x="0" y="0"/>
            <a:ext cx="9181757" cy="6858000"/>
          </a:xfrm>
        </p:spPr>
      </p:pic>
      <p:sp>
        <p:nvSpPr>
          <p:cNvPr id="2" name="Cím 1"/>
          <p:cNvSpPr>
            <a:spLocks noGrp="1"/>
          </p:cNvSpPr>
          <p:nvPr>
            <p:ph type="title"/>
          </p:nvPr>
        </p:nvSpPr>
        <p:spPr>
          <a:xfrm>
            <a:off x="539552" y="404664"/>
            <a:ext cx="8318728" cy="3381526"/>
          </a:xfrm>
        </p:spPr>
        <p:txBody>
          <a:bodyPr>
            <a:normAutofit/>
          </a:bodyPr>
          <a:lstStyle/>
          <a:p>
            <a:pPr algn="ctr"/>
            <a:r>
              <a:rPr lang="hu-HU" dirty="0" err="1" smtClean="0"/>
              <a:t>By</a:t>
            </a:r>
            <a:r>
              <a:rPr lang="hu-HU" dirty="0" smtClean="0"/>
              <a:t>:Sári </a:t>
            </a:r>
            <a:r>
              <a:rPr lang="hu-HU" dirty="0" smtClean="0"/>
              <a:t>Gábor</a:t>
            </a:r>
            <a:br>
              <a:rPr lang="hu-HU" dirty="0" smtClean="0"/>
            </a:br>
            <a:r>
              <a:rPr lang="hu-HU" sz="3200" dirty="0" smtClean="0"/>
              <a:t>Szent József Katolikus Általános Iskola, Kiskunhalas</a:t>
            </a:r>
            <a:endParaRPr lang="hu-HU"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err="1" smtClean="0">
                <a:solidFill>
                  <a:srgbClr val="FFFF00"/>
                </a:solidFill>
              </a:rPr>
              <a:t>Solar</a:t>
            </a:r>
            <a:r>
              <a:rPr lang="hu-HU" dirty="0" smtClean="0">
                <a:solidFill>
                  <a:srgbClr val="FFFF00"/>
                </a:solidFill>
              </a:rPr>
              <a:t> </a:t>
            </a:r>
            <a:r>
              <a:rPr lang="hu-HU" dirty="0" err="1" smtClean="0">
                <a:solidFill>
                  <a:srgbClr val="FFFF00"/>
                </a:solidFill>
              </a:rPr>
              <a:t>cell</a:t>
            </a:r>
            <a:endParaRPr lang="hu-HU" dirty="0">
              <a:solidFill>
                <a:srgbClr val="FFFF00"/>
              </a:solidFill>
            </a:endParaRPr>
          </a:p>
        </p:txBody>
      </p:sp>
      <p:sp>
        <p:nvSpPr>
          <p:cNvPr id="3" name="Tartalom helye 2"/>
          <p:cNvSpPr>
            <a:spLocks noGrp="1"/>
          </p:cNvSpPr>
          <p:nvPr>
            <p:ph idx="1"/>
          </p:nvPr>
        </p:nvSpPr>
        <p:spPr>
          <a:xfrm>
            <a:off x="457200" y="1357298"/>
            <a:ext cx="8329642" cy="5357850"/>
          </a:xfrm>
        </p:spPr>
        <p:txBody>
          <a:bodyPr>
            <a:normAutofit fontScale="92500" lnSpcReduction="10000"/>
          </a:bodyPr>
          <a:lstStyle/>
          <a:p>
            <a:pPr>
              <a:buNone/>
            </a:pPr>
            <a:r>
              <a:rPr lang="hu-HU" dirty="0" smtClean="0"/>
              <a:t>    </a:t>
            </a:r>
            <a:r>
              <a:rPr lang="en-US" dirty="0" smtClean="0"/>
              <a:t>The solar cell works in three steps:</a:t>
            </a:r>
          </a:p>
          <a:p>
            <a:pPr>
              <a:buNone/>
            </a:pPr>
            <a:r>
              <a:rPr lang="hu-HU" dirty="0" smtClean="0"/>
              <a:t>1. </a:t>
            </a:r>
            <a:r>
              <a:rPr lang="en-US" dirty="0" smtClean="0"/>
              <a:t>Photons in sunlight hit the solar panel and are absorbed by semiconducting materials, such as silicon</a:t>
            </a:r>
            <a:r>
              <a:rPr lang="hu-HU" dirty="0" smtClean="0"/>
              <a:t> (</a:t>
            </a:r>
            <a:r>
              <a:rPr lang="hu-HU" dirty="0" err="1" smtClean="0"/>
              <a:t>Si</a:t>
            </a:r>
            <a:r>
              <a:rPr lang="hu-HU" dirty="0" smtClean="0"/>
              <a:t>)</a:t>
            </a:r>
            <a:r>
              <a:rPr lang="en-US" dirty="0" smtClean="0"/>
              <a:t>.</a:t>
            </a:r>
          </a:p>
          <a:p>
            <a:pPr>
              <a:buNone/>
            </a:pPr>
            <a:r>
              <a:rPr lang="hu-HU" dirty="0" smtClean="0"/>
              <a:t>2. </a:t>
            </a:r>
            <a:r>
              <a:rPr lang="en-US" dirty="0" smtClean="0"/>
              <a:t>Electrons (negatively charged) are knocked loose from their atoms, allowing them to flow through the material to produce electricity. Due to the special composition of solar cells, the electrons are only allowed to move in a single direction.</a:t>
            </a:r>
          </a:p>
          <a:p>
            <a:pPr>
              <a:buNone/>
            </a:pPr>
            <a:r>
              <a:rPr lang="hu-HU" dirty="0" smtClean="0"/>
              <a:t>3. </a:t>
            </a:r>
            <a:r>
              <a:rPr lang="en-US" dirty="0" smtClean="0"/>
              <a:t>An array of solar cells converts solar energy into a usable amount of direct current (DC) electricity.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r>
              <a:rPr lang="hu-HU" dirty="0" err="1" smtClean="0"/>
              <a:t>History</a:t>
            </a:r>
            <a:r>
              <a:rPr lang="hu-HU" dirty="0" smtClean="0"/>
              <a:t> of </a:t>
            </a:r>
            <a:r>
              <a:rPr lang="hu-HU" dirty="0" err="1" smtClean="0"/>
              <a:t>solar</a:t>
            </a:r>
            <a:r>
              <a:rPr lang="hu-HU" dirty="0" smtClean="0"/>
              <a:t> </a:t>
            </a:r>
            <a:r>
              <a:rPr lang="hu-HU" dirty="0" err="1" smtClean="0"/>
              <a:t>cells</a:t>
            </a:r>
            <a:endParaRPr lang="hu-HU" dirty="0"/>
          </a:p>
        </p:txBody>
      </p:sp>
      <p:sp>
        <p:nvSpPr>
          <p:cNvPr id="3" name="Tartalom helye 2"/>
          <p:cNvSpPr>
            <a:spLocks noGrp="1"/>
          </p:cNvSpPr>
          <p:nvPr>
            <p:ph idx="1"/>
          </p:nvPr>
        </p:nvSpPr>
        <p:spPr/>
        <p:txBody>
          <a:bodyPr>
            <a:normAutofit fontScale="92500" lnSpcReduction="10000"/>
          </a:bodyPr>
          <a:lstStyle/>
          <a:p>
            <a:pPr>
              <a:buNone/>
            </a:pPr>
            <a:r>
              <a:rPr lang="hu-HU" dirty="0" smtClean="0"/>
              <a:t>    </a:t>
            </a:r>
            <a:r>
              <a:rPr lang="en-US" dirty="0" smtClean="0"/>
              <a:t>The photovoltaic effect was first recognized in 1839 by French physicist A. E. Becquerel. However, it was not until 1883 that the first solar cell was built, by Charles </a:t>
            </a:r>
            <a:r>
              <a:rPr lang="en-US" dirty="0" err="1" smtClean="0"/>
              <a:t>Fritts</a:t>
            </a:r>
            <a:r>
              <a:rPr lang="en-US" dirty="0" smtClean="0"/>
              <a:t>, who coated the semiconductor selenium with an extremely thin layer of gold to form the junctions. The device was only around 1% efficient. In 1888 Russian physicist </a:t>
            </a:r>
            <a:r>
              <a:rPr lang="en-US" dirty="0" err="1" smtClean="0"/>
              <a:t>Aleksandr</a:t>
            </a:r>
            <a:r>
              <a:rPr lang="en-US" dirty="0" smtClean="0"/>
              <a:t> </a:t>
            </a:r>
            <a:r>
              <a:rPr lang="en-US" dirty="0" err="1" smtClean="0"/>
              <a:t>Stoletov</a:t>
            </a:r>
            <a:r>
              <a:rPr lang="en-US" dirty="0" smtClean="0"/>
              <a:t> built the first photoelectric cell </a:t>
            </a:r>
            <a:endParaRPr lang="hu-H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457200" y="285729"/>
            <a:ext cx="7467600" cy="4500594"/>
          </a:xfrm>
        </p:spPr>
        <p:txBody>
          <a:bodyPr/>
          <a:lstStyle/>
          <a:p>
            <a:pPr>
              <a:buNone/>
            </a:pPr>
            <a:r>
              <a:rPr lang="hu-HU" dirty="0" smtClean="0"/>
              <a:t>    </a:t>
            </a:r>
            <a:r>
              <a:rPr lang="en-US" dirty="0" smtClean="0"/>
              <a:t>Albert Einstein explained the photoelectric effect in 1905 for which he received the Nobel prize in Physics in 1921. Russell </a:t>
            </a:r>
            <a:r>
              <a:rPr lang="en-US" dirty="0" err="1" smtClean="0"/>
              <a:t>Ohl</a:t>
            </a:r>
            <a:r>
              <a:rPr lang="en-US" dirty="0" smtClean="0"/>
              <a:t> patented the modern junction semiconductor solar cell in 1946, which was discovered while working on the series of advances that would lead to the transistor.</a:t>
            </a:r>
            <a:endParaRPr lang="hu-H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err="1" smtClean="0">
                <a:solidFill>
                  <a:srgbClr val="FFFF00"/>
                </a:solidFill>
              </a:rPr>
              <a:t>Electrical</a:t>
            </a:r>
            <a:r>
              <a:rPr lang="hu-HU" dirty="0" smtClean="0">
                <a:solidFill>
                  <a:srgbClr val="FFFF00"/>
                </a:solidFill>
              </a:rPr>
              <a:t> </a:t>
            </a:r>
            <a:r>
              <a:rPr lang="hu-HU" dirty="0" err="1" smtClean="0">
                <a:solidFill>
                  <a:srgbClr val="FFFF00"/>
                </a:solidFill>
              </a:rPr>
              <a:t>generation</a:t>
            </a:r>
            <a:endParaRPr lang="hu-HU" dirty="0">
              <a:solidFill>
                <a:srgbClr val="FFFF00"/>
              </a:solidFill>
            </a:endParaRPr>
          </a:p>
        </p:txBody>
      </p:sp>
      <p:sp>
        <p:nvSpPr>
          <p:cNvPr id="3" name="Tartalom helye 2"/>
          <p:cNvSpPr>
            <a:spLocks noGrp="1"/>
          </p:cNvSpPr>
          <p:nvPr>
            <p:ph idx="1"/>
          </p:nvPr>
        </p:nvSpPr>
        <p:spPr/>
        <p:txBody>
          <a:bodyPr>
            <a:normAutofit fontScale="92500" lnSpcReduction="10000"/>
          </a:bodyPr>
          <a:lstStyle/>
          <a:p>
            <a:pPr>
              <a:buNone/>
            </a:pPr>
            <a:r>
              <a:rPr lang="hu-HU" dirty="0" smtClean="0"/>
              <a:t>    </a:t>
            </a:r>
            <a:r>
              <a:rPr lang="en-US" dirty="0" smtClean="0"/>
              <a:t>Commercial CSP plants were first developed in the 1980s, and the 354 MW SEGS CSP installation is the largest solar power plant in the world and is located in the Mojave Desert of California. Other large CSP plants include the </a:t>
            </a:r>
            <a:r>
              <a:rPr lang="en-US" dirty="0" err="1" smtClean="0"/>
              <a:t>Solnova</a:t>
            </a:r>
            <a:r>
              <a:rPr lang="en-US" dirty="0" smtClean="0"/>
              <a:t> Solar Power Station (150 MW) and </a:t>
            </a:r>
            <a:r>
              <a:rPr lang="en-US" dirty="0" err="1" smtClean="0"/>
              <a:t>theAndasol</a:t>
            </a:r>
            <a:r>
              <a:rPr lang="en-US" dirty="0" smtClean="0"/>
              <a:t> solar power station (100 MW), both in Spain. The 80 MW </a:t>
            </a:r>
            <a:r>
              <a:rPr lang="en-US" dirty="0" err="1" smtClean="0"/>
              <a:t>Sarni</a:t>
            </a:r>
            <a:r>
              <a:rPr lang="hu-HU" dirty="0" smtClean="0"/>
              <a:t>a</a:t>
            </a:r>
            <a:r>
              <a:rPr lang="en-US" dirty="0" smtClean="0"/>
              <a:t> Photovoltaic Power Plant in Canada, is the world’s largest photovoltaic plant.</a:t>
            </a:r>
            <a:endParaRPr lang="hu-HU"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571472" y="4786322"/>
            <a:ext cx="7467600" cy="1143000"/>
          </a:xfrm>
        </p:spPr>
        <p:txBody>
          <a:bodyPr>
            <a:normAutofit/>
          </a:bodyPr>
          <a:lstStyle/>
          <a:p>
            <a:r>
              <a:rPr lang="en-US" sz="2800" dirty="0" smtClean="0"/>
              <a:t>The PS10 concentrates sunlight from a field of heliostats on a central tower.</a:t>
            </a:r>
            <a:endParaRPr lang="hu-HU" sz="2800" dirty="0"/>
          </a:p>
        </p:txBody>
      </p:sp>
      <p:pic>
        <p:nvPicPr>
          <p:cNvPr id="4" name="Tartalom helye 3" descr="220px-PS10_solar_power_tower.jpg"/>
          <p:cNvPicPr>
            <a:picLocks noGrp="1" noChangeAspect="1"/>
          </p:cNvPicPr>
          <p:nvPr>
            <p:ph idx="1"/>
          </p:nvPr>
        </p:nvPicPr>
        <p:blipFill>
          <a:blip r:embed="rId2" cstate="print"/>
          <a:stretch>
            <a:fillRect/>
          </a:stretch>
        </p:blipFill>
        <p:spPr>
          <a:xfrm>
            <a:off x="571472" y="214290"/>
            <a:ext cx="6572296" cy="4092748"/>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b="1" dirty="0" err="1" smtClean="0">
                <a:solidFill>
                  <a:srgbClr val="FFFF00"/>
                </a:solidFill>
              </a:rPr>
              <a:t>Experimental</a:t>
            </a:r>
            <a:r>
              <a:rPr lang="hu-HU" b="1" dirty="0" smtClean="0">
                <a:solidFill>
                  <a:srgbClr val="FFFF00"/>
                </a:solidFill>
              </a:rPr>
              <a:t> </a:t>
            </a:r>
            <a:r>
              <a:rPr lang="hu-HU" b="1" dirty="0" err="1" smtClean="0">
                <a:solidFill>
                  <a:srgbClr val="FFFF00"/>
                </a:solidFill>
              </a:rPr>
              <a:t>solar</a:t>
            </a:r>
            <a:r>
              <a:rPr lang="hu-HU" b="1" dirty="0" smtClean="0">
                <a:solidFill>
                  <a:srgbClr val="FFFF00"/>
                </a:solidFill>
              </a:rPr>
              <a:t> </a:t>
            </a:r>
            <a:r>
              <a:rPr lang="hu-HU" b="1" dirty="0" err="1" smtClean="0">
                <a:solidFill>
                  <a:srgbClr val="FFFF00"/>
                </a:solidFill>
              </a:rPr>
              <a:t>power</a:t>
            </a:r>
            <a:r>
              <a:rPr lang="hu-HU" b="1" dirty="0" smtClean="0"/>
              <a:t/>
            </a:r>
            <a:br>
              <a:rPr lang="hu-HU" b="1" dirty="0" smtClean="0"/>
            </a:br>
            <a:endParaRPr lang="hu-HU" dirty="0"/>
          </a:p>
        </p:txBody>
      </p:sp>
      <p:sp>
        <p:nvSpPr>
          <p:cNvPr id="3" name="Tartalom helye 2"/>
          <p:cNvSpPr>
            <a:spLocks noGrp="1"/>
          </p:cNvSpPr>
          <p:nvPr>
            <p:ph idx="1"/>
          </p:nvPr>
        </p:nvSpPr>
        <p:spPr>
          <a:xfrm>
            <a:off x="457200" y="928670"/>
            <a:ext cx="7467600" cy="5197493"/>
          </a:xfrm>
        </p:spPr>
        <p:txBody>
          <a:bodyPr>
            <a:normAutofit/>
          </a:bodyPr>
          <a:lstStyle/>
          <a:p>
            <a:pPr>
              <a:buNone/>
            </a:pPr>
            <a:r>
              <a:rPr lang="hu-HU" sz="2400" dirty="0" smtClean="0"/>
              <a:t>    </a:t>
            </a:r>
            <a:r>
              <a:rPr lang="en-US" sz="2400" dirty="0" smtClean="0"/>
              <a:t>A solar pond is a pool of salt water (usually 1–2 m deep) that collects and stores solar energy. Solar ponds were first proposed by Dr. Rudolph Bloch in 1948 after he came across reports of a lake in Hungary in which the temperature increased with depth. The pond consisted of layers of water that successively increased from a weak salt solution at the top to a high salt</a:t>
            </a:r>
            <a:r>
              <a:rPr lang="hu-HU" sz="2400" dirty="0" smtClean="0"/>
              <a:t> </a:t>
            </a:r>
            <a:r>
              <a:rPr lang="en-US" sz="2400" dirty="0" smtClean="0"/>
              <a:t>solution at the bottom. This solar pond was capable of producing temperatures of 90 °C in its bottom layer and had an estimated solar-to-electric efficiency of two percent.</a:t>
            </a:r>
            <a:endParaRPr lang="hu-HU"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357158" y="5500702"/>
            <a:ext cx="7467600" cy="1143000"/>
          </a:xfrm>
        </p:spPr>
        <p:txBody>
          <a:bodyPr>
            <a:normAutofit/>
          </a:bodyPr>
          <a:lstStyle/>
          <a:p>
            <a:r>
              <a:rPr lang="en-US" sz="2700" dirty="0" smtClean="0"/>
              <a:t>Solar Evaporation Ponds in the Atacama Desert, South America</a:t>
            </a:r>
            <a:endParaRPr lang="hu-HU" sz="2700" dirty="0"/>
          </a:p>
        </p:txBody>
      </p:sp>
      <p:pic>
        <p:nvPicPr>
          <p:cNvPr id="4" name="Tartalom helye 3" descr="800px-Solar_Evaporation_Ponds,_Atacama_Desert.jpg"/>
          <p:cNvPicPr>
            <a:picLocks noGrp="1" noChangeAspect="1"/>
          </p:cNvPicPr>
          <p:nvPr>
            <p:ph idx="1"/>
          </p:nvPr>
        </p:nvPicPr>
        <p:blipFill>
          <a:blip r:embed="rId2" cstate="print"/>
          <a:stretch>
            <a:fillRect/>
          </a:stretch>
        </p:blipFill>
        <p:spPr>
          <a:xfrm>
            <a:off x="357158" y="214290"/>
            <a:ext cx="7643866" cy="5073616"/>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err="1" smtClean="0">
                <a:solidFill>
                  <a:srgbClr val="FFFF00"/>
                </a:solidFill>
              </a:rPr>
              <a:t>Solar</a:t>
            </a:r>
            <a:r>
              <a:rPr lang="hu-HU" dirty="0" smtClean="0">
                <a:solidFill>
                  <a:srgbClr val="FFFF00"/>
                </a:solidFill>
              </a:rPr>
              <a:t> </a:t>
            </a:r>
            <a:r>
              <a:rPr lang="hu-HU" dirty="0" err="1" smtClean="0">
                <a:solidFill>
                  <a:srgbClr val="FFFF00"/>
                </a:solidFill>
              </a:rPr>
              <a:t>vechiles</a:t>
            </a:r>
            <a:endParaRPr lang="hu-HU" dirty="0">
              <a:solidFill>
                <a:srgbClr val="FFFF00"/>
              </a:solidFill>
            </a:endParaRPr>
          </a:p>
        </p:txBody>
      </p:sp>
      <p:sp>
        <p:nvSpPr>
          <p:cNvPr id="3" name="Tartalom helye 2"/>
          <p:cNvSpPr>
            <a:spLocks noGrp="1"/>
          </p:cNvSpPr>
          <p:nvPr>
            <p:ph idx="1"/>
          </p:nvPr>
        </p:nvSpPr>
        <p:spPr/>
        <p:txBody>
          <a:bodyPr>
            <a:normAutofit fontScale="92500" lnSpcReduction="20000"/>
          </a:bodyPr>
          <a:lstStyle/>
          <a:p>
            <a:pPr>
              <a:buNone/>
            </a:pPr>
            <a:r>
              <a:rPr lang="hu-HU" dirty="0" smtClean="0"/>
              <a:t>    </a:t>
            </a:r>
            <a:r>
              <a:rPr lang="en-US" dirty="0" smtClean="0"/>
              <a:t>Development of a solar powered car has been an engineering goal since the 1980s. The World Solar Challenge is a biannual solar-powered car race, where teams from universities and enterprises compete over 3,021 </a:t>
            </a:r>
            <a:r>
              <a:rPr lang="en-US" dirty="0" err="1" smtClean="0"/>
              <a:t>kilometres</a:t>
            </a:r>
            <a:r>
              <a:rPr lang="en-US" dirty="0" smtClean="0"/>
              <a:t> (1,877 mi) across central Australia from Darwin to</a:t>
            </a:r>
            <a:r>
              <a:rPr lang="hu-HU" dirty="0" smtClean="0"/>
              <a:t> </a:t>
            </a:r>
            <a:r>
              <a:rPr lang="en-US" dirty="0" smtClean="0"/>
              <a:t>Adelaide. In 1987, when it was founded, the winner's average speed was 67 </a:t>
            </a:r>
            <a:r>
              <a:rPr lang="en-US" dirty="0" err="1" smtClean="0"/>
              <a:t>kilometres</a:t>
            </a:r>
            <a:r>
              <a:rPr lang="en-US" dirty="0" smtClean="0"/>
              <a:t> per hour (42 mph) and by 2007 the winner's average speed had improved to 90.87 </a:t>
            </a:r>
            <a:r>
              <a:rPr lang="en-US" dirty="0" err="1" smtClean="0"/>
              <a:t>kilometres</a:t>
            </a:r>
            <a:r>
              <a:rPr lang="en-US" dirty="0" smtClean="0"/>
              <a:t> per hour (56.46 mph).</a:t>
            </a:r>
            <a:endParaRPr lang="hu-H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ka">
  <a:themeElements>
    <a:clrScheme name="Hegycsúcs">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Technika">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ka">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186</TotalTime>
  <Words>121</Words>
  <Application>Microsoft Office PowerPoint</Application>
  <PresentationFormat>Diavetítés a képernyőre (4:3 oldalarány)</PresentationFormat>
  <Paragraphs>24</Paragraphs>
  <Slides>14</Slides>
  <Notes>0</Notes>
  <HiddenSlides>0</HiddenSlides>
  <MMClips>0</MMClips>
  <ScaleCrop>false</ScaleCrop>
  <HeadingPairs>
    <vt:vector size="4" baseType="variant">
      <vt:variant>
        <vt:lpstr>Téma</vt:lpstr>
      </vt:variant>
      <vt:variant>
        <vt:i4>1</vt:i4>
      </vt:variant>
      <vt:variant>
        <vt:lpstr>Diacímek</vt:lpstr>
      </vt:variant>
      <vt:variant>
        <vt:i4>14</vt:i4>
      </vt:variant>
    </vt:vector>
  </HeadingPairs>
  <TitlesOfParts>
    <vt:vector size="15" baseType="lpstr">
      <vt:lpstr>Technika</vt:lpstr>
      <vt:lpstr>Solar energy</vt:lpstr>
      <vt:lpstr>Solar cell</vt:lpstr>
      <vt:lpstr>History of solar cells</vt:lpstr>
      <vt:lpstr>4. dia</vt:lpstr>
      <vt:lpstr>Electrical generation</vt:lpstr>
      <vt:lpstr>The PS10 concentrates sunlight from a field of heliostats on a central tower.</vt:lpstr>
      <vt:lpstr>Experimental solar power </vt:lpstr>
      <vt:lpstr>Solar Evaporation Ponds in the Atacama Desert, South America</vt:lpstr>
      <vt:lpstr>Solar vechiles</vt:lpstr>
      <vt:lpstr>Australia hosts the World Solar Challenge where solar cars like the Nuna3 race through a 3,021 km (1,877 mi) course from Darwin to Adelaide.</vt:lpstr>
      <vt:lpstr>Solar airplanes</vt:lpstr>
      <vt:lpstr>Helios UAV in solar powered flight</vt:lpstr>
      <vt:lpstr>The solar cells applied in space research.(Mir space station and  Soyuz spacecraft) </vt:lpstr>
      <vt:lpstr>By:Sári Gábor Szent József Katolikus Általános Iskola, Kiskunhalas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Solar energy</dc:title>
  <dc:creator>User</dc:creator>
  <cp:lastModifiedBy>Julia</cp:lastModifiedBy>
  <cp:revision>19</cp:revision>
  <dcterms:created xsi:type="dcterms:W3CDTF">2011-02-22T16:48:44Z</dcterms:created>
  <dcterms:modified xsi:type="dcterms:W3CDTF">2011-02-24T13:39:33Z</dcterms:modified>
</cp:coreProperties>
</file>